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12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A4B28-F471-4FFC-B0FE-AA8A115A2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D28D89-289E-43A0-AEB9-EE351C7FF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80029-053E-4247-ACCD-AAFA1E32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9DB15E-4843-4463-B348-F8C0E090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FE4660-ECF4-4AD6-938D-3667DB07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4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C4A6-29AB-44EE-8D5E-4CB56565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87FEB2-FFA4-4225-867B-8B39639D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A5FD5-3CF3-4990-B178-86A098EA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78044-851D-423B-9BA9-2F457F38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1A496-3676-4538-B3FD-6A5B7BF7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47C339-4604-4C47-B607-A198C7197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E45415-18D8-447E-BD8D-F351967AD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DC20D-12EE-47CE-9530-A1812BB5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BCD5E-3037-4B41-9EE6-C000508B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D647C-0B74-4241-8DC9-3CC998D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5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49868-3C4F-4602-96EE-A6513111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DD674-4F87-4B59-A512-96EFD09D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1079-0E36-42A0-B8FF-3E44428B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9799B-2825-4172-94F2-700DBF9E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AD6BE-827F-46E7-BCC1-4859BE94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FBED8-5DB6-437E-A56B-ABFA096E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DD08A3-58F0-4DAF-B777-096CF46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D2A76-C0E1-4697-9D70-F725088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CEDC3-1771-49E9-A879-D20409424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EC3E0-0E7F-4C19-A471-3009A27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A67FA-872A-48C1-8246-BE448198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E9511-8EAE-4B0E-B108-BE3630C2E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2F1561-1715-4CE1-9C41-D5FAB7777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050DE-FD14-4F38-9CD2-37CD33E2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18C257-D6FD-4DE5-8C5D-5DE33658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685EE-FD88-44DE-968B-8B49CFF5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3D2A-E022-4225-8FD3-796350E4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250E9-F288-4862-B9E0-FF565DBFC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176480-E07B-49AD-8EFF-F97E09B3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9C061-F585-4AAB-AC5A-0CA7A4C3F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CC1F5F-65A2-4FE5-A831-1B0444C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5A4FA4-5B2B-4CCC-A0EB-B7ED84A9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84EFEB-5BEC-4DAB-A445-AFACEAF8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E2F309-603A-434A-AC67-FA7001F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93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5514C-9E98-4D5F-97B1-7BF964CB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3BDA87-D222-4D04-9B56-F01AADB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9E9E3-4D01-4AE6-9EA7-8BFA51AE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4DBE9-EF1F-420A-A180-D4CA8552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6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1655E2-5A4C-4CF5-A38C-463A7A19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6C6F4E-A3B9-4308-BAF1-118C72EE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A5820-FC2A-4CF4-BE43-855C2043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16748-28CA-4CA6-81DF-5065087F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D509-DE98-4A61-A2A1-3C70F4210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D69CB0-91D2-401E-A492-2D81B946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704E0-8436-4492-ABF8-6709A459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D8BA21-2FE1-4996-A937-CAAD6832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1CACA-B533-4A70-8F3B-304BD531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58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540D2-4FB8-4CDC-B668-87E48BE2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B783E8-058E-4775-8595-FB6E7A9CE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2EBA83-EB40-409F-909A-7B45DCEA8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18EA2-A529-4DC2-95E0-815879A1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0EFDE-01B8-4CBF-AA6F-84EEF8B7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003BC-CD5E-43C4-AAFA-C3DC68B1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3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BA7C68-B1E9-4EC6-87AE-3F99EC08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3CE650-220A-4EF3-A1C6-33021E5B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D8BD8-A997-4B2D-8E30-642235BEF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8509B-D9BD-4FFC-AC1E-122671E89850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511CB8-2AB5-4742-B9EF-F48EA0097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4A307-B2A8-4E6F-B17E-EFA309B9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EF755-6209-4584-BBEC-9824DFB3DB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8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saozy@zju.edu.c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ieski" TargetMode="External"/><Relationship Id="rId4" Type="http://schemas.openxmlformats.org/officeDocument/2006/relationships/hyperlink" Target="mailto:tinesharp@outlook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16D04-1B06-4F3D-8EE2-95BE636B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/>
              <a:t>Introduction &amp;</a:t>
            </a:r>
            <a:br>
              <a:rPr lang="en-US" altLang="zh-CN" sz="5400" b="1"/>
            </a:br>
            <a:r>
              <a:rPr lang="en-US" altLang="zh-CN" sz="5400" b="1"/>
              <a:t>Passive Components</a:t>
            </a:r>
            <a:endParaRPr lang="zh-CN" altLang="en-US" sz="5400" b="1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12349C-E812-4C82-8022-9D4CB4F1B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88071"/>
          </a:xfrm>
        </p:spPr>
        <p:txBody>
          <a:bodyPr>
            <a:normAutofit lnSpcReduction="10000"/>
          </a:bodyPr>
          <a:lstStyle/>
          <a:p>
            <a:r>
              <a:rPr lang="en-US" altLang="zh-CN" b="1">
                <a:solidFill>
                  <a:schemeClr val="accent1"/>
                </a:solidFill>
              </a:rPr>
              <a:t>Intro to DIY Circuit Design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B124CFB-14E4-4E98-B40A-1EA8E7D95012}"/>
              </a:ext>
            </a:extLst>
          </p:cNvPr>
          <p:cNvSpPr txBox="1">
            <a:spLocks/>
          </p:cNvSpPr>
          <p:nvPr/>
        </p:nvSpPr>
        <p:spPr>
          <a:xfrm>
            <a:off x="1524000" y="5556591"/>
            <a:ext cx="9144000" cy="87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accent1"/>
                </a:solidFill>
              </a:rPr>
              <a:t>Zhiyang Tsao</a:t>
            </a:r>
          </a:p>
          <a:p>
            <a:r>
              <a:rPr lang="en-US" altLang="zh-CN" b="1">
                <a:solidFill>
                  <a:schemeClr val="accent1"/>
                </a:solidFill>
              </a:rPr>
              <a:t>Summer 2024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FBB802-ED5A-475F-A864-970C1D485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23" y="5556591"/>
            <a:ext cx="847694" cy="11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0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262604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Calculation!</a:t>
            </a:r>
            <a:endParaRPr lang="zh-CN" altLang="en-US" sz="32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9402F-5766-485D-A1FF-8C9079F0AF79}"/>
              </a:ext>
            </a:extLst>
          </p:cNvPr>
          <p:cNvSpPr txBox="1"/>
          <p:nvPr/>
        </p:nvSpPr>
        <p:spPr>
          <a:xfrm>
            <a:off x="623455" y="1135873"/>
            <a:ext cx="875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Suppose we have a </a:t>
            </a:r>
            <a:r>
              <a:rPr lang="en-US" altLang="zh-CN" b="1"/>
              <a:t>CMOS</a:t>
            </a:r>
            <a:r>
              <a:rPr lang="en-US" altLang="zh-CN"/>
              <a:t> sensor that requires some </a:t>
            </a:r>
            <a:r>
              <a:rPr lang="en-US" altLang="zh-CN" b="1"/>
              <a:t>1.25V</a:t>
            </a:r>
            <a:r>
              <a:rPr lang="en-US" altLang="zh-CN"/>
              <a:t> reference voltage.</a:t>
            </a:r>
          </a:p>
          <a:p>
            <a:r>
              <a:rPr lang="en-US" altLang="zh-CN"/>
              <a:t>But I only got a </a:t>
            </a:r>
            <a:r>
              <a:rPr lang="en-US" altLang="zh-CN" b="1"/>
              <a:t>5V</a:t>
            </a:r>
            <a:r>
              <a:rPr lang="en-US" altLang="zh-CN"/>
              <a:t> supply. What to do?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7E42A7-91E4-48E9-81CE-A04551C43ECA}"/>
              </a:ext>
            </a:extLst>
          </p:cNvPr>
          <p:cNvCxnSpPr/>
          <p:nvPr/>
        </p:nvCxnSpPr>
        <p:spPr>
          <a:xfrm flipH="1">
            <a:off x="3665220" y="930643"/>
            <a:ext cx="632460" cy="20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D60011E-1DF4-45D6-B7E2-D30847F1177B}"/>
              </a:ext>
            </a:extLst>
          </p:cNvPr>
          <p:cNvSpPr txBox="1"/>
          <p:nvPr/>
        </p:nvSpPr>
        <p:spPr>
          <a:xfrm>
            <a:off x="4297680" y="637018"/>
            <a:ext cx="641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For this moment that menas it needs roughly no current.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45A652-BC06-47AE-8A27-27F95D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5" y="2043086"/>
            <a:ext cx="3057334" cy="36790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EEC52E-A04C-4D5A-8640-418050B4E5B2}"/>
              </a:ext>
            </a:extLst>
          </p:cNvPr>
          <p:cNvSpPr txBox="1"/>
          <p:nvPr/>
        </p:nvSpPr>
        <p:spPr>
          <a:xfrm>
            <a:off x="470307" y="5919090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 basic resistive </a:t>
            </a:r>
            <a:r>
              <a:rPr lang="en-US" altLang="zh-CN" b="1"/>
              <a:t>voltage divider</a:t>
            </a:r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5D8006-975E-4AD3-9724-4FC95B97F882}"/>
                  </a:ext>
                </a:extLst>
              </p:cNvPr>
              <p:cNvSpPr/>
              <p:nvPr/>
            </p:nvSpPr>
            <p:spPr>
              <a:xfrm>
                <a:off x="4690110" y="2043086"/>
                <a:ext cx="5002395" cy="84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05D8006-975E-4AD3-9724-4FC95B97F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10" y="2043086"/>
                <a:ext cx="5002395" cy="844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75AE0D-6B10-49BC-8232-D0BC20FEDF6A}"/>
                  </a:ext>
                </a:extLst>
              </p:cNvPr>
              <p:cNvSpPr/>
              <p:nvPr/>
            </p:nvSpPr>
            <p:spPr>
              <a:xfrm>
                <a:off x="4690110" y="2894898"/>
                <a:ext cx="2687467" cy="85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1.25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−1=3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75AE0D-6B10-49BC-8232-D0BC20FED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10" y="2894898"/>
                <a:ext cx="2687467" cy="854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CA63074-DF03-4B32-9DD7-C1CEA01D1FD2}"/>
              </a:ext>
            </a:extLst>
          </p:cNvPr>
          <p:cNvSpPr txBox="1"/>
          <p:nvPr/>
        </p:nvSpPr>
        <p:spPr>
          <a:xfrm>
            <a:off x="7612380" y="312191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It only tells us the ratio! </a:t>
            </a:r>
            <a:endParaRPr lang="zh-CN" altLang="en-US" sz="2000" b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95847B-5987-44E5-B292-C31308B3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740" y="3876082"/>
            <a:ext cx="1463040" cy="113460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C12C77-2A1C-4E61-A285-026E3F852F96}"/>
              </a:ext>
            </a:extLst>
          </p:cNvPr>
          <p:cNvSpPr txBox="1"/>
          <p:nvPr/>
        </p:nvSpPr>
        <p:spPr>
          <a:xfrm>
            <a:off x="5902780" y="4089441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At XLAB we prefer 0805 resistor</a:t>
            </a:r>
          </a:p>
          <a:p>
            <a:r>
              <a:rPr lang="en-US" altLang="zh-CN" sz="2000"/>
              <a:t>For R0805, P&lt;1/8W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7B254DE-357D-4AAD-A0CB-A1E6440366EA}"/>
                  </a:ext>
                </a:extLst>
              </p:cNvPr>
              <p:cNvSpPr/>
              <p:nvPr/>
            </p:nvSpPr>
            <p:spPr>
              <a:xfrm>
                <a:off x="5729079" y="5270323"/>
                <a:ext cx="4240840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−1.25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0.125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112.5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7B254DE-357D-4AAD-A0CB-A1E644036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79" y="5270323"/>
                <a:ext cx="4240840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1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345120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Easier approach</a:t>
            </a:r>
            <a:endParaRPr lang="zh-CN" altLang="en-US" sz="3200" b="1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F318DD4-709C-459D-AED9-44586031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875" y="1055213"/>
            <a:ext cx="1463040" cy="11346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C2C28E4-D0C6-474D-A99E-C0C26B0ACA56}"/>
              </a:ext>
            </a:extLst>
          </p:cNvPr>
          <p:cNvSpPr txBox="1"/>
          <p:nvPr/>
        </p:nvSpPr>
        <p:spPr>
          <a:xfrm>
            <a:off x="2317988" y="1229467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At XLAB we prefer 0805 resistor</a:t>
            </a:r>
          </a:p>
          <a:p>
            <a:r>
              <a:rPr lang="en-US" altLang="zh-CN" sz="2000"/>
              <a:t>For R0805, P&lt;1/8W</a:t>
            </a:r>
            <a:endParaRPr lang="zh-CN" altLang="en-US" sz="20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7C7C7E5-E8A0-482A-B5E2-9DC02B82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268" y="1016108"/>
            <a:ext cx="1463040" cy="11346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80345DB-E726-42B8-8A30-3C5698C8CA04}"/>
              </a:ext>
            </a:extLst>
          </p:cNvPr>
          <p:cNvSpPr txBox="1"/>
          <p:nvPr/>
        </p:nvSpPr>
        <p:spPr>
          <a:xfrm>
            <a:off x="7926308" y="1229467"/>
            <a:ext cx="328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永铭</a:t>
            </a:r>
            <a:r>
              <a:rPr lang="en-US" altLang="zh-CN" sz="2000"/>
              <a:t> prefers 0603 resistor</a:t>
            </a:r>
          </a:p>
          <a:p>
            <a:r>
              <a:rPr lang="en-US" altLang="zh-CN" sz="2000"/>
              <a:t>P&lt;1/10W</a:t>
            </a:r>
            <a:endParaRPr lang="zh-CN" altLang="en-US" sz="20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478A918-7DEB-4FD4-800E-FB0209ED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069" y="2239144"/>
            <a:ext cx="1673437" cy="136437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D2CF0D4-DB7A-47EC-B750-1FD7BE294852}"/>
              </a:ext>
            </a:extLst>
          </p:cNvPr>
          <p:cNvSpPr txBox="1"/>
          <p:nvPr/>
        </p:nvSpPr>
        <p:spPr>
          <a:xfrm>
            <a:off x="5521868" y="2517514"/>
            <a:ext cx="410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In future you might need R0201</a:t>
            </a:r>
          </a:p>
          <a:p>
            <a:r>
              <a:rPr lang="en-US" altLang="zh-CN" sz="2000"/>
              <a:t>P&lt;1/20W</a:t>
            </a:r>
            <a:endParaRPr lang="zh-CN" altLang="en-US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6C34E6-994A-499E-A79C-0FEFC7173615}"/>
              </a:ext>
            </a:extLst>
          </p:cNvPr>
          <p:cNvSpPr txBox="1"/>
          <p:nvPr/>
        </p:nvSpPr>
        <p:spPr>
          <a:xfrm>
            <a:off x="775700" y="3805561"/>
            <a:ext cx="9305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Approach for the lazy is to start with 10KΩ. </a:t>
            </a:r>
            <a:r>
              <a:rPr lang="en-US" altLang="zh-CN" sz="2000"/>
              <a:t>It works for </a:t>
            </a:r>
            <a:r>
              <a:rPr lang="en-US" altLang="zh-CN" sz="2000" b="1"/>
              <a:t>most</a:t>
            </a:r>
            <a:r>
              <a:rPr lang="en-US" altLang="zh-CN" sz="2000"/>
              <a:t> scenarios. </a:t>
            </a:r>
            <a:endParaRPr lang="zh-CN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2C84C1-5D88-47FC-8DC6-94677AD1DE24}"/>
                  </a:ext>
                </a:extLst>
              </p:cNvPr>
              <p:cNvSpPr/>
              <p:nvPr/>
            </p:nvSpPr>
            <p:spPr>
              <a:xfrm>
                <a:off x="1537442" y="4382265"/>
                <a:ext cx="258801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2.5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2C84C1-5D88-47FC-8DC6-94677AD1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442" y="4382265"/>
                <a:ext cx="2588016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A7FB1B-70B4-4759-8FFE-6490B8BF7581}"/>
                  </a:ext>
                </a:extLst>
              </p:cNvPr>
              <p:cNvSpPr/>
              <p:nvPr/>
            </p:nvSpPr>
            <p:spPr>
              <a:xfrm>
                <a:off x="5200839" y="4382265"/>
                <a:ext cx="25248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A7FB1B-70B4-4759-8FFE-6490B8BF7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39" y="4382265"/>
                <a:ext cx="252485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1F03507-638D-4D74-8CAA-85936944BF68}"/>
                  </a:ext>
                </a:extLst>
              </p:cNvPr>
              <p:cNvSpPr/>
              <p:nvPr/>
            </p:nvSpPr>
            <p:spPr>
              <a:xfrm>
                <a:off x="8801078" y="4382265"/>
                <a:ext cx="25088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𝑇𝑇𝐿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𝛺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=0.25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1F03507-638D-4D74-8CAA-85936944B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78" y="4382265"/>
                <a:ext cx="2508828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F9D749-ACE4-46A8-86ED-E672373730AC}"/>
              </a:ext>
            </a:extLst>
          </p:cNvPr>
          <p:cNvSpPr txBox="1"/>
          <p:nvPr/>
        </p:nvSpPr>
        <p:spPr>
          <a:xfrm>
            <a:off x="9042470" y="5138429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Unaccepctable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B34895-ADB4-485A-BCC0-C37B541199DC}"/>
              </a:ext>
            </a:extLst>
          </p:cNvPr>
          <p:cNvSpPr txBox="1"/>
          <p:nvPr/>
        </p:nvSpPr>
        <p:spPr>
          <a:xfrm>
            <a:off x="2140876" y="5112985"/>
            <a:ext cx="138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Harmless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502F9A-90C2-4DC3-BA4C-87F9CBFA4C67}"/>
              </a:ext>
            </a:extLst>
          </p:cNvPr>
          <p:cNvSpPr txBox="1"/>
          <p:nvPr/>
        </p:nvSpPr>
        <p:spPr>
          <a:xfrm>
            <a:off x="739498" y="5513095"/>
            <a:ext cx="4183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Beware that 2.5mW is still too high</a:t>
            </a:r>
          </a:p>
          <a:p>
            <a:r>
              <a:rPr lang="en-US" altLang="zh-CN"/>
              <a:t>for certain μW-level ultra low power</a:t>
            </a:r>
          </a:p>
          <a:p>
            <a:r>
              <a:rPr lang="en-US" altLang="zh-CN"/>
              <a:t>applications.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5510FE-E9F8-4E45-9B64-67B9DECD1273}"/>
              </a:ext>
            </a:extLst>
          </p:cNvPr>
          <p:cNvSpPr txBox="1"/>
          <p:nvPr/>
        </p:nvSpPr>
        <p:spPr>
          <a:xfrm>
            <a:off x="5325232" y="5138429"/>
            <a:ext cx="22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Worth attention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036AF6-F1CD-4ADA-B3D0-636A857C4252}"/>
              </a:ext>
            </a:extLst>
          </p:cNvPr>
          <p:cNvSpPr txBox="1"/>
          <p:nvPr/>
        </p:nvSpPr>
        <p:spPr>
          <a:xfrm>
            <a:off x="4923400" y="5538539"/>
            <a:ext cx="423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Sometimes you have to compromise</a:t>
            </a:r>
          </a:p>
          <a:p>
            <a:r>
              <a:rPr lang="en-US" altLang="zh-CN"/>
              <a:t>between loss and speed</a:t>
            </a:r>
          </a:p>
        </p:txBody>
      </p:sp>
    </p:spTree>
    <p:extLst>
      <p:ext uri="{BB962C8B-B14F-4D97-AF65-F5344CB8AC3E}">
        <p14:creationId xmlns:p14="http://schemas.microsoft.com/office/powerpoint/2010/main" val="25561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E1B7DB-50AB-4895-9D53-5D658A036537}"/>
              </a:ext>
            </a:extLst>
          </p:cNvPr>
          <p:cNvSpPr txBox="1"/>
          <p:nvPr/>
        </p:nvSpPr>
        <p:spPr>
          <a:xfrm>
            <a:off x="623455" y="421575"/>
            <a:ext cx="364356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More calculation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66BDAC-AF40-4E74-9C7B-CC7449BA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28" y="1272380"/>
            <a:ext cx="5068056" cy="4313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D94DCF-130A-479C-B3DE-7225EC8F485A}"/>
              </a:ext>
            </a:extLst>
          </p:cNvPr>
          <p:cNvSpPr txBox="1"/>
          <p:nvPr/>
        </p:nvSpPr>
        <p:spPr>
          <a:xfrm>
            <a:off x="7185660" y="5917904"/>
            <a:ext cx="427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1"/>
                </a:solidFill>
              </a:rPr>
              <a:t>This chart is plotted for large LEDs!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B2F728-2428-4EC3-843F-D2D6D4C6EFF1}"/>
              </a:ext>
            </a:extLst>
          </p:cNvPr>
          <p:cNvSpPr/>
          <p:nvPr/>
        </p:nvSpPr>
        <p:spPr>
          <a:xfrm>
            <a:off x="8199120" y="3428998"/>
            <a:ext cx="228600" cy="251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62F56D-CA5A-4E40-91B3-2414F1614558}"/>
              </a:ext>
            </a:extLst>
          </p:cNvPr>
          <p:cNvCxnSpPr>
            <a:cxnSpLocks/>
          </p:cNvCxnSpPr>
          <p:nvPr/>
        </p:nvCxnSpPr>
        <p:spPr>
          <a:xfrm>
            <a:off x="5707380" y="1789331"/>
            <a:ext cx="2491740" cy="1765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63F1B95-4572-4E85-B76D-AED9035E8607}"/>
              </a:ext>
            </a:extLst>
          </p:cNvPr>
          <p:cNvSpPr txBox="1"/>
          <p:nvPr/>
        </p:nvSpPr>
        <p:spPr>
          <a:xfrm>
            <a:off x="2445236" y="1143000"/>
            <a:ext cx="4331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Suppose we want a red LED works on</a:t>
            </a:r>
          </a:p>
          <a:p>
            <a:r>
              <a:rPr lang="en-US" altLang="zh-CN"/>
              <a:t>Vf = 2.0V &amp; If = 40mA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702665-B725-433E-8D35-D821555B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6" y="2335772"/>
            <a:ext cx="3096302" cy="3506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46DE30-1752-4F3A-B871-3B414E694FF8}"/>
                  </a:ext>
                </a:extLst>
              </p:cNvPr>
              <p:cNvSpPr/>
              <p:nvPr/>
            </p:nvSpPr>
            <p:spPr>
              <a:xfrm>
                <a:off x="3060259" y="2335772"/>
                <a:ext cx="2922595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=3.0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46DE30-1752-4F3A-B871-3B414E694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59" y="2335772"/>
                <a:ext cx="2922595" cy="491288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645FB3-3B37-414F-918E-F825BD1DD6F3}"/>
                  </a:ext>
                </a:extLst>
              </p:cNvPr>
              <p:cNvSpPr/>
              <p:nvPr/>
            </p:nvSpPr>
            <p:spPr>
              <a:xfrm>
                <a:off x="3139524" y="2911836"/>
                <a:ext cx="17309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645FB3-3B37-414F-918E-F825BD1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24" y="2911836"/>
                <a:ext cx="1730922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1F8F15-0B65-484F-BB35-A4C7BB888297}"/>
                  </a:ext>
                </a:extLst>
              </p:cNvPr>
              <p:cNvSpPr/>
              <p:nvPr/>
            </p:nvSpPr>
            <p:spPr>
              <a:xfrm>
                <a:off x="3060259" y="4382209"/>
                <a:ext cx="3352713" cy="846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3.0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𝑚𝐴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=75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1F8F15-0B65-484F-BB35-A4C7BB888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59" y="4382209"/>
                <a:ext cx="3352713" cy="846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EC34A87B-836F-4C13-9B50-5FCE74226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355" y="5515726"/>
            <a:ext cx="3006578" cy="1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0CB82B46-0CD1-40BD-85CD-B16987D6BF43}"/>
              </a:ext>
            </a:extLst>
          </p:cNvPr>
          <p:cNvSpPr txBox="1"/>
          <p:nvPr/>
        </p:nvSpPr>
        <p:spPr>
          <a:xfrm>
            <a:off x="623455" y="421575"/>
            <a:ext cx="883472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How do we actually drives (a lot of) LEDs?</a:t>
            </a:r>
            <a:endParaRPr lang="zh-CN" altLang="en-US" sz="32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B6D71A-7206-4AE6-9046-0249C767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2" y="2855455"/>
            <a:ext cx="5536486" cy="38988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625640-776F-45D8-A9F4-E16ED9B8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5" y="1006350"/>
            <a:ext cx="4855518" cy="1965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B87664-2C9E-4A61-8545-0FB91A00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18" y="1005859"/>
            <a:ext cx="4585646" cy="19659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4AEC9-E2ED-4792-8125-60B13AE631F4}"/>
              </a:ext>
            </a:extLst>
          </p:cNvPr>
          <p:cNvSpPr txBox="1"/>
          <p:nvPr/>
        </p:nvSpPr>
        <p:spPr>
          <a:xfrm>
            <a:off x="4374568" y="1009431"/>
            <a:ext cx="11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1. PWM</a:t>
            </a:r>
            <a:endParaRPr lang="zh-CN" altLang="en-US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9A0A70-2028-4067-9DFD-C5AEA7CE1FAC}"/>
              </a:ext>
            </a:extLst>
          </p:cNvPr>
          <p:cNvSpPr txBox="1"/>
          <p:nvPr/>
        </p:nvSpPr>
        <p:spPr>
          <a:xfrm>
            <a:off x="9382623" y="1009431"/>
            <a:ext cx="92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2. CCR</a:t>
            </a:r>
            <a:endParaRPr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EE9D99-CC1B-4A67-9BF6-D4AF6EA294E9}"/>
              </a:ext>
            </a:extLst>
          </p:cNvPr>
          <p:cNvSpPr txBox="1"/>
          <p:nvPr/>
        </p:nvSpPr>
        <p:spPr>
          <a:xfrm>
            <a:off x="6634459" y="3554966"/>
            <a:ext cx="5075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With PWM techniques, luminous flux of LED can be reduced to less than 40% while remaining consistent color. </a:t>
            </a:r>
          </a:p>
          <a:p>
            <a:endParaRPr lang="en-US" altLang="zh-CN" sz="2000"/>
          </a:p>
          <a:p>
            <a:r>
              <a:rPr lang="en-US" altLang="zh-CN" sz="2000"/>
              <a:t>It a little bit complex, though.</a:t>
            </a:r>
          </a:p>
          <a:p>
            <a:endParaRPr lang="en-US" altLang="zh-CN" sz="2000"/>
          </a:p>
          <a:p>
            <a:r>
              <a:rPr lang="en-US" altLang="zh-CN" sz="2000" b="1"/>
              <a:t>NOTE: LED dimming is a suggested DIY project for this summer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26234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309232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Capacitor </a:t>
            </a:r>
            <a:r>
              <a:rPr lang="zh-CN" altLang="en-US" sz="3200" b="1"/>
              <a:t>电容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521DF-BEEC-4E3C-BD50-19F538FE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5" y="1427457"/>
            <a:ext cx="5401295" cy="4592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D1ECA0-47DE-4412-B1BA-11348B9B4FA4}"/>
              </a:ext>
            </a:extLst>
          </p:cNvPr>
          <p:cNvSpPr txBox="1"/>
          <p:nvPr/>
        </p:nvSpPr>
        <p:spPr>
          <a:xfrm>
            <a:off x="5718510" y="150944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is </a:t>
            </a:r>
            <a:r>
              <a:rPr lang="en-US" altLang="zh-CN" b="1"/>
              <a:t>defined </a:t>
            </a:r>
            <a:r>
              <a:rPr lang="en-US" altLang="zh-CN"/>
              <a:t>as: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608FBF-A2A8-440D-99C6-20308CC44C56}"/>
                  </a:ext>
                </a:extLst>
              </p:cNvPr>
              <p:cNvSpPr/>
              <p:nvPr/>
            </p:nvSpPr>
            <p:spPr>
              <a:xfrm>
                <a:off x="7792904" y="1300990"/>
                <a:ext cx="1091517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608FBF-A2A8-440D-99C6-20308CC4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04" y="1300990"/>
                <a:ext cx="1091517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CC3B095-B57D-4B8B-B47E-FC50418D5925}"/>
              </a:ext>
            </a:extLst>
          </p:cNvPr>
          <p:cNvSpPr txBox="1"/>
          <p:nvPr/>
        </p:nvSpPr>
        <p:spPr>
          <a:xfrm>
            <a:off x="8843588" y="1324779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Charge</a:t>
            </a:r>
            <a:r>
              <a:rPr lang="zh-CN" altLang="en-US"/>
              <a:t> </a:t>
            </a:r>
            <a:r>
              <a:rPr lang="en-US" altLang="zh-CN"/>
              <a:t>quality</a:t>
            </a:r>
            <a:r>
              <a:rPr lang="zh-CN" altLang="en-US"/>
              <a:t> 电荷量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58B836-10A4-407A-89DF-E4A8D56554A1}"/>
              </a:ext>
            </a:extLst>
          </p:cNvPr>
          <p:cNvSpPr txBox="1"/>
          <p:nvPr/>
        </p:nvSpPr>
        <p:spPr>
          <a:xfrm>
            <a:off x="8884421" y="1717899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Voltage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424853-A818-43A0-91B6-18AB74B522D2}"/>
              </a:ext>
            </a:extLst>
          </p:cNvPr>
          <p:cNvSpPr txBox="1"/>
          <p:nvPr/>
        </p:nvSpPr>
        <p:spPr>
          <a:xfrm>
            <a:off x="5179761" y="2284015"/>
            <a:ext cx="6900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For any component we are interested in its I-V characteristic</a:t>
            </a:r>
          </a:p>
          <a:p>
            <a:r>
              <a:rPr lang="en-US" altLang="zh-CN"/>
              <a:t>But we only got voltage here.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237010-4173-4A7A-BA9B-5A9060D8C3B5}"/>
              </a:ext>
            </a:extLst>
          </p:cNvPr>
          <p:cNvSpPr txBox="1"/>
          <p:nvPr/>
        </p:nvSpPr>
        <p:spPr>
          <a:xfrm>
            <a:off x="5718510" y="2956015"/>
            <a:ext cx="361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Recap: how is </a:t>
            </a:r>
            <a:r>
              <a:rPr lang="en-US" altLang="zh-CN" b="1"/>
              <a:t>current</a:t>
            </a:r>
            <a:r>
              <a:rPr lang="en-US" altLang="zh-CN"/>
              <a:t> defined?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AC16FE1-D5D8-485D-ACEF-290C73E6839E}"/>
                  </a:ext>
                </a:extLst>
              </p:cNvPr>
              <p:cNvSpPr/>
              <p:nvPr/>
            </p:nvSpPr>
            <p:spPr>
              <a:xfrm>
                <a:off x="5852030" y="3328255"/>
                <a:ext cx="114890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AC16FE1-D5D8-485D-ACEF-290C73E68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30" y="3328255"/>
                <a:ext cx="1148904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B527CF4D-ED8E-4CA4-9042-95216A6F9046}"/>
              </a:ext>
            </a:extLst>
          </p:cNvPr>
          <p:cNvSpPr txBox="1"/>
          <p:nvPr/>
        </p:nvSpPr>
        <p:spPr>
          <a:xfrm>
            <a:off x="7066763" y="3400473"/>
            <a:ext cx="454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Charge flows through some area within</a:t>
            </a:r>
          </a:p>
          <a:p>
            <a:r>
              <a:rPr lang="en-US" altLang="zh-CN"/>
              <a:t> an element of time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5B537-7AF1-40F2-B2C9-B61B92E0B9CA}"/>
                  </a:ext>
                </a:extLst>
              </p:cNvPr>
              <p:cNvSpPr/>
              <p:nvPr/>
            </p:nvSpPr>
            <p:spPr>
              <a:xfrm>
                <a:off x="5852030" y="4173271"/>
                <a:ext cx="3391891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𝐶𝑉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5B537-7AF1-40F2-B2C9-B61B92E0B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30" y="4173271"/>
                <a:ext cx="3391891" cy="809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FD9DE12-E813-4344-81FC-653185DDE171}"/>
              </a:ext>
            </a:extLst>
          </p:cNvPr>
          <p:cNvCxnSpPr/>
          <p:nvPr/>
        </p:nvCxnSpPr>
        <p:spPr>
          <a:xfrm flipH="1" flipV="1">
            <a:off x="8026400" y="4859020"/>
            <a:ext cx="312262" cy="3276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6F278AB-9649-4FC0-8E24-B14EAA933492}"/>
              </a:ext>
            </a:extLst>
          </p:cNvPr>
          <p:cNvSpPr txBox="1"/>
          <p:nvPr/>
        </p:nvSpPr>
        <p:spPr>
          <a:xfrm>
            <a:off x="8338662" y="5054862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Assume that C is time-constant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6A6A35-1E56-4F82-9E34-A0A918BE6A9A}"/>
              </a:ext>
            </a:extLst>
          </p:cNvPr>
          <p:cNvSpPr txBox="1"/>
          <p:nvPr/>
        </p:nvSpPr>
        <p:spPr>
          <a:xfrm>
            <a:off x="4098307" y="5487343"/>
            <a:ext cx="712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Current flows through a capacitor is proportional to</a:t>
            </a:r>
          </a:p>
          <a:p>
            <a:r>
              <a:rPr lang="en-US" altLang="zh-CN"/>
              <a:t>The derivative of voltage over time / the voltage changing rate</a:t>
            </a:r>
          </a:p>
        </p:txBody>
      </p:sp>
    </p:spTree>
    <p:extLst>
      <p:ext uri="{BB962C8B-B14F-4D97-AF65-F5344CB8AC3E}">
        <p14:creationId xmlns:p14="http://schemas.microsoft.com/office/powerpoint/2010/main" val="66154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622458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Plug a capacitor in DC supply</a:t>
            </a:r>
            <a:endParaRPr lang="zh-CN" altLang="en-US" sz="3200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67438D-A998-4911-A58C-FF2BA0CE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5" y="1667698"/>
            <a:ext cx="4295108" cy="4565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43689-EE36-432B-8247-9E29A51B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33" y="4161492"/>
            <a:ext cx="5199399" cy="2411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4DC428-F8DF-48AB-9F29-F8E1FDB780BA}"/>
                  </a:ext>
                </a:extLst>
              </p:cNvPr>
              <p:cNvSpPr/>
              <p:nvPr/>
            </p:nvSpPr>
            <p:spPr>
              <a:xfrm>
                <a:off x="4873101" y="1194587"/>
                <a:ext cx="2872518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4DC428-F8DF-48AB-9F29-F8E1FDB78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01" y="1194587"/>
                <a:ext cx="2872518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007A6C-490E-4B06-A6CB-7ACC34D2A39A}"/>
                  </a:ext>
                </a:extLst>
              </p:cNvPr>
              <p:cNvSpPr/>
              <p:nvPr/>
            </p:nvSpPr>
            <p:spPr>
              <a:xfrm>
                <a:off x="8100916" y="1194587"/>
                <a:ext cx="2978508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007A6C-490E-4B06-A6CB-7ACC34D2A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916" y="1194587"/>
                <a:ext cx="2978508" cy="946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4ADE233-5682-49CC-AFAA-A7912509D54D}"/>
                  </a:ext>
                </a:extLst>
              </p:cNvPr>
              <p:cNvSpPr/>
              <p:nvPr/>
            </p:nvSpPr>
            <p:spPr>
              <a:xfrm>
                <a:off x="5296985" y="2196591"/>
                <a:ext cx="2633478" cy="922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den>
                                </m:f>
                              </m:sup>
                            </m:sSup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4ADE233-5682-49CC-AFAA-A7912509D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5" y="2196591"/>
                <a:ext cx="2633478" cy="922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0CEF692-C889-446B-B532-5DA0C109A5C4}"/>
                  </a:ext>
                </a:extLst>
              </p:cNvPr>
              <p:cNvSpPr/>
              <p:nvPr/>
            </p:nvSpPr>
            <p:spPr>
              <a:xfrm>
                <a:off x="5296985" y="3058060"/>
                <a:ext cx="2708434" cy="922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𝑅𝐶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0CEF692-C889-446B-B532-5DA0C109A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5" y="3058060"/>
                <a:ext cx="2708434" cy="922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A2DDB9-0D6C-47EC-82EA-3F9E2246E66B}"/>
                  </a:ext>
                </a:extLst>
              </p:cNvPr>
              <p:cNvSpPr/>
              <p:nvPr/>
            </p:nvSpPr>
            <p:spPr>
              <a:xfrm>
                <a:off x="9084523" y="2498933"/>
                <a:ext cx="1551514" cy="1020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(0)=0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A2DDB9-0D6C-47EC-82EA-3F9E2246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523" y="2498933"/>
                <a:ext cx="1551514" cy="10202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D562BA4-227F-4506-9297-81655E512E8C}"/>
              </a:ext>
            </a:extLst>
          </p:cNvPr>
          <p:cNvCxnSpPr/>
          <p:nvPr/>
        </p:nvCxnSpPr>
        <p:spPr>
          <a:xfrm>
            <a:off x="7863840" y="2498933"/>
            <a:ext cx="1220683" cy="27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227BDA-DFEC-4AA2-B2D9-34205F38C873}"/>
              </a:ext>
            </a:extLst>
          </p:cNvPr>
          <p:cNvCxnSpPr>
            <a:stCxn id="31" idx="1"/>
          </p:cNvCxnSpPr>
          <p:nvPr/>
        </p:nvCxnSpPr>
        <p:spPr>
          <a:xfrm flipH="1">
            <a:off x="7930463" y="3009073"/>
            <a:ext cx="1154060" cy="21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EC08399-9B8A-409F-96AC-72B1F5C5D285}"/>
              </a:ext>
            </a:extLst>
          </p:cNvPr>
          <p:cNvSpPr txBox="1"/>
          <p:nvPr/>
        </p:nvSpPr>
        <p:spPr>
          <a:xfrm>
            <a:off x="8604463" y="3488666"/>
            <a:ext cx="301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Boundary conditions, BCs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10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2C51BA3-E63C-4675-873E-3D46E2484451}"/>
              </a:ext>
            </a:extLst>
          </p:cNvPr>
          <p:cNvSpPr txBox="1"/>
          <p:nvPr/>
        </p:nvSpPr>
        <p:spPr>
          <a:xfrm>
            <a:off x="623455" y="421575"/>
            <a:ext cx="620195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Plug a capacitor in AC supply</a:t>
            </a:r>
            <a:endParaRPr lang="zh-CN" altLang="en-US" sz="32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D4BF58-5DBF-45C4-9C6F-B763EC16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8" y="1734633"/>
            <a:ext cx="7197969" cy="3859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C0E73F-1E16-4817-BEBF-3E031BC8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2" y="2375445"/>
            <a:ext cx="3868614" cy="335370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411E0A2-E266-4893-9A7D-D72296024BEE}"/>
              </a:ext>
            </a:extLst>
          </p:cNvPr>
          <p:cNvCxnSpPr>
            <a:cxnSpLocks/>
          </p:cNvCxnSpPr>
          <p:nvPr/>
        </p:nvCxnSpPr>
        <p:spPr>
          <a:xfrm>
            <a:off x="7350370" y="1659828"/>
            <a:ext cx="0" cy="4196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098E869-07C0-497B-A97D-4F84B35EF961}"/>
              </a:ext>
            </a:extLst>
          </p:cNvPr>
          <p:cNvSpPr txBox="1"/>
          <p:nvPr/>
        </p:nvSpPr>
        <p:spPr>
          <a:xfrm>
            <a:off x="5099539" y="5536681"/>
            <a:ext cx="198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Transient State </a:t>
            </a:r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96F9C0-D07C-4D11-80DE-51247C872774}"/>
              </a:ext>
            </a:extLst>
          </p:cNvPr>
          <p:cNvSpPr txBox="1"/>
          <p:nvPr/>
        </p:nvSpPr>
        <p:spPr>
          <a:xfrm>
            <a:off x="8932985" y="5536681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Steady State </a:t>
            </a:r>
            <a:endParaRPr lang="zh-CN" altLang="en-US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0C9D27-375F-4208-8959-BD654074BFED}"/>
                  </a:ext>
                </a:extLst>
              </p:cNvPr>
              <p:cNvSpPr/>
              <p:nvPr/>
            </p:nvSpPr>
            <p:spPr>
              <a:xfrm>
                <a:off x="567185" y="1027641"/>
                <a:ext cx="2872518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0C9D27-375F-4208-8959-BD654074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85" y="1027641"/>
                <a:ext cx="2872518" cy="793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F28BC00-21B5-4268-A3B8-048DDAAD6F54}"/>
              </a:ext>
            </a:extLst>
          </p:cNvPr>
          <p:cNvSpPr txBox="1"/>
          <p:nvPr/>
        </p:nvSpPr>
        <p:spPr>
          <a:xfrm>
            <a:off x="3378751" y="1264107"/>
            <a:ext cx="3312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Still stands, But V1 is now</a:t>
            </a:r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D73BEF-F836-4908-8E0F-9265641BAD3B}"/>
                  </a:ext>
                </a:extLst>
              </p:cNvPr>
              <p:cNvSpPr/>
              <p:nvPr/>
            </p:nvSpPr>
            <p:spPr>
              <a:xfrm>
                <a:off x="6609519" y="1198163"/>
                <a:ext cx="2733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D73BEF-F836-4908-8E0F-9265641BA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519" y="1198163"/>
                <a:ext cx="2733762" cy="461665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7F45DCE-68E7-41F5-88D8-0218AAB1B49C}"/>
              </a:ext>
            </a:extLst>
          </p:cNvPr>
          <p:cNvSpPr txBox="1"/>
          <p:nvPr/>
        </p:nvSpPr>
        <p:spPr>
          <a:xfrm>
            <a:off x="506062" y="5989303"/>
            <a:ext cx="1157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You may solve the ODE function, but it is really </a:t>
            </a:r>
            <a:r>
              <a:rPr lang="en-US" altLang="zh-CN" sz="2000" b="1"/>
              <a:t>desperating</a:t>
            </a:r>
            <a:r>
              <a:rPr lang="en-US" altLang="zh-CN" sz="2000"/>
              <a:t> when the circuit got complicated</a:t>
            </a:r>
            <a:endParaRPr lang="zh-CN" altLang="en-US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65284E-C394-4D33-854D-A313CD723294}"/>
              </a:ext>
            </a:extLst>
          </p:cNvPr>
          <p:cNvSpPr txBox="1"/>
          <p:nvPr/>
        </p:nvSpPr>
        <p:spPr>
          <a:xfrm>
            <a:off x="506062" y="6348073"/>
            <a:ext cx="10686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In most cases we only care about the steady state, and there are easy tools to solve it.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80528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9433901-2ED6-4252-A64C-8FE0A70876ED}"/>
              </a:ext>
            </a:extLst>
          </p:cNvPr>
          <p:cNvSpPr txBox="1"/>
          <p:nvPr/>
        </p:nvSpPr>
        <p:spPr>
          <a:xfrm>
            <a:off x="623455" y="421575"/>
            <a:ext cx="768813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Conclude the capacitor in a nut shell</a:t>
            </a:r>
            <a:endParaRPr lang="zh-CN" altLang="en-US" sz="3200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EA0CD8-1C48-400D-8AFC-02F663F75CDB}"/>
              </a:ext>
            </a:extLst>
          </p:cNvPr>
          <p:cNvSpPr txBox="1"/>
          <p:nvPr/>
        </p:nvSpPr>
        <p:spPr>
          <a:xfrm>
            <a:off x="4977745" y="12039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/>
              <a:t>隔直通交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485BCF-02B8-41F0-AB27-5284A5371EC9}"/>
              </a:ext>
            </a:extLst>
          </p:cNvPr>
          <p:cNvSpPr txBox="1"/>
          <p:nvPr/>
        </p:nvSpPr>
        <p:spPr>
          <a:xfrm>
            <a:off x="623455" y="2216182"/>
            <a:ext cx="2237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Forget about R1,</a:t>
            </a:r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5B5561-3B30-4450-B174-766C2176B878}"/>
                  </a:ext>
                </a:extLst>
              </p:cNvPr>
              <p:cNvSpPr/>
              <p:nvPr/>
            </p:nvSpPr>
            <p:spPr>
              <a:xfrm>
                <a:off x="2710437" y="2007215"/>
                <a:ext cx="4480714" cy="81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5B5561-3B30-4450-B174-766C2176B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37" y="2007215"/>
                <a:ext cx="4480714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273E22-BC69-4555-B618-6F5D0B174926}"/>
                  </a:ext>
                </a:extLst>
              </p:cNvPr>
              <p:cNvSpPr/>
              <p:nvPr/>
            </p:nvSpPr>
            <p:spPr>
              <a:xfrm>
                <a:off x="7042932" y="2216182"/>
                <a:ext cx="3589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+mn-ea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C00000"/>
                          </a:solidFill>
                          <a:latin typeface="+mn-ea"/>
                        </a:rPr>
                        <m:t>𝜔</m:t>
                      </m:r>
                      <m:r>
                        <a:rPr lang="zh-CN" altLang="en-US" sz="2400" i="1" smtClean="0">
                          <a:solidFill>
                            <a:srgbClr val="C00000"/>
                          </a:solidFill>
                          <a:latin typeface="+mn-ea"/>
                        </a:rPr>
                        <m:t>𝐶𝑉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+mn-ea"/>
                        </a:rPr>
                        <m:t>sin</m:t>
                      </m:r>
                      <m:d>
                        <m:dPr>
                          <m:ctrlPr>
                            <a:rPr lang="zh-CN" altLang="en-US" sz="2400" i="1">
                              <a:latin typeface="+mn-ea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+mn-ea"/>
                            </a:rPr>
                            <m:t>𝜔</m:t>
                          </m:r>
                          <m:r>
                            <a:rPr lang="zh-CN" altLang="en-US" sz="2400" i="1">
                              <a:latin typeface="+mn-ea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+mn-ea"/>
                            </a:rPr>
                            <m:t>+</m:t>
                          </m:r>
                          <m:r>
                            <a:rPr lang="zh-CN" altLang="en-US" sz="2400" i="1">
                              <a:latin typeface="+mn-ea"/>
                            </a:rPr>
                            <m:t>𝜑</m:t>
                          </m:r>
                          <m:r>
                            <a:rPr lang="zh-CN" altLang="en-US" sz="2400" i="0" smtClean="0">
                              <a:solidFill>
                                <a:srgbClr val="C00000"/>
                              </a:solidFill>
                              <a:latin typeface="+mn-ea"/>
                            </a:rPr>
                            <m:t>+90°</m:t>
                          </m:r>
                        </m:e>
                      </m:d>
                    </m:oMath>
                  </m:oMathPara>
                </a14:m>
                <a:endParaRPr lang="zh-CN" altLang="en-US" sz="2400">
                  <a:latin typeface="+mn-ea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273E22-BC69-4555-B618-6F5D0B17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32" y="2216182"/>
                <a:ext cx="3589765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E489E28-E856-4169-A612-BB05004C92AF}"/>
              </a:ext>
            </a:extLst>
          </p:cNvPr>
          <p:cNvSpPr txBox="1"/>
          <p:nvPr/>
        </p:nvSpPr>
        <p:spPr>
          <a:xfrm>
            <a:off x="623455" y="2922356"/>
            <a:ext cx="888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We may define a property </a:t>
            </a:r>
            <a:r>
              <a:rPr lang="en-US" altLang="zh-CN" sz="2000" b="1">
                <a:solidFill>
                  <a:schemeClr val="accent1"/>
                </a:solidFill>
              </a:rPr>
              <a:t>Reactance</a:t>
            </a:r>
            <a:r>
              <a:rPr lang="en-US" altLang="zh-CN" sz="2000"/>
              <a:t> in letter </a:t>
            </a:r>
            <a:r>
              <a:rPr lang="en-US" altLang="zh-CN" sz="2000" b="1">
                <a:solidFill>
                  <a:schemeClr val="accent1"/>
                </a:solidFill>
              </a:rPr>
              <a:t>X</a:t>
            </a:r>
            <a:r>
              <a:rPr lang="en-US" altLang="zh-CN" sz="2000"/>
              <a:t>, just like the resistance</a:t>
            </a:r>
            <a:endParaRPr lang="zh-CN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4B84A9-6280-462C-A97C-BAA433BA6816}"/>
                  </a:ext>
                </a:extLst>
              </p:cNvPr>
              <p:cNvSpPr/>
              <p:nvPr/>
            </p:nvSpPr>
            <p:spPr>
              <a:xfrm>
                <a:off x="4467520" y="3535535"/>
                <a:ext cx="2706317" cy="983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4B84A9-6280-462C-A97C-BAA433BA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20" y="3535535"/>
                <a:ext cx="2706317" cy="983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18F65B01-973E-49FC-82D8-8FC14C94A777}"/>
              </a:ext>
            </a:extLst>
          </p:cNvPr>
          <p:cNvSpPr txBox="1"/>
          <p:nvPr/>
        </p:nvSpPr>
        <p:spPr>
          <a:xfrm>
            <a:off x="623455" y="4732463"/>
            <a:ext cx="112178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The higher the frequency, the lower the reactance of a capacitor.</a:t>
            </a:r>
          </a:p>
          <a:p>
            <a:r>
              <a:rPr lang="en-US" altLang="zh-CN" sz="2000"/>
              <a:t>You may consider it as a frequency-dependent resistor.</a:t>
            </a:r>
          </a:p>
          <a:p>
            <a:endParaRPr lang="en-US" altLang="zh-CN" sz="2000"/>
          </a:p>
          <a:p>
            <a:r>
              <a:rPr lang="en-US" altLang="zh-CN" sz="2000"/>
              <a:t>When f=0 (DC condition) and in steady state, Xc-&gt;</a:t>
            </a:r>
            <a:r>
              <a:rPr lang="zh-CN" altLang="en-US" sz="2000"/>
              <a:t>∞</a:t>
            </a:r>
            <a:r>
              <a:rPr lang="en-US" altLang="zh-CN" sz="2000"/>
              <a:t>. In other words it </a:t>
            </a:r>
            <a:r>
              <a:rPr lang="en-US" altLang="zh-CN" sz="2000" b="1"/>
              <a:t>blocks DC current</a:t>
            </a:r>
            <a:r>
              <a:rPr lang="en-US" altLang="zh-CN" sz="2000"/>
              <a:t>.</a:t>
            </a:r>
          </a:p>
          <a:p>
            <a:r>
              <a:rPr lang="en-US" altLang="zh-CN" sz="2000"/>
              <a:t>When f-&gt;</a:t>
            </a:r>
            <a:r>
              <a:rPr lang="zh-CN" altLang="en-US" sz="2000"/>
              <a:t>∞</a:t>
            </a:r>
            <a:r>
              <a:rPr lang="en-US" altLang="zh-CN" sz="2000"/>
              <a:t> (high freq condition) and in ss, Xc-&gt;0. It </a:t>
            </a:r>
            <a:r>
              <a:rPr lang="en-US" altLang="zh-CN" sz="2000" b="1"/>
              <a:t>conducts AC current</a:t>
            </a:r>
            <a:r>
              <a:rPr lang="en-US" altLang="zh-CN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371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9433901-2ED6-4252-A64C-8FE0A70876ED}"/>
              </a:ext>
            </a:extLst>
          </p:cNvPr>
          <p:cNvSpPr txBox="1"/>
          <p:nvPr/>
        </p:nvSpPr>
        <p:spPr>
          <a:xfrm>
            <a:off x="623455" y="421575"/>
            <a:ext cx="474662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One application: Filter</a:t>
            </a:r>
            <a:endParaRPr lang="zh-CN" altLang="en-US" sz="32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493E9-674C-46A1-A9A6-945D4226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212" y="1374441"/>
            <a:ext cx="1965609" cy="1900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B443F7-67B7-47CD-8555-518920F9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96765" y="1473102"/>
            <a:ext cx="1488250" cy="169163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6DCD5B6-8E58-47E1-B488-B8AD0F791581}"/>
              </a:ext>
            </a:extLst>
          </p:cNvPr>
          <p:cNvCxnSpPr/>
          <p:nvPr/>
        </p:nvCxnSpPr>
        <p:spPr>
          <a:xfrm>
            <a:off x="4632359" y="1982454"/>
            <a:ext cx="4655820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2C6E0-8893-48A7-BEFC-8D33B4DE5423}"/>
              </a:ext>
            </a:extLst>
          </p:cNvPr>
          <p:cNvSpPr txBox="1"/>
          <p:nvPr/>
        </p:nvSpPr>
        <p:spPr>
          <a:xfrm>
            <a:off x="9578340" y="1751621"/>
            <a:ext cx="144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Recoder</a:t>
            </a:r>
            <a:endParaRPr lang="zh-CN" altLang="en-US" sz="24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AA31CC-B031-40C3-A832-052F7CD6F7C9}"/>
              </a:ext>
            </a:extLst>
          </p:cNvPr>
          <p:cNvSpPr txBox="1"/>
          <p:nvPr/>
        </p:nvSpPr>
        <p:spPr>
          <a:xfrm>
            <a:off x="226449" y="3492092"/>
            <a:ext cx="338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 composition of sine wave</a:t>
            </a:r>
          </a:p>
          <a:p>
            <a:r>
              <a:rPr lang="en-US" altLang="zh-CN" b="1"/>
              <a:t> of 1k, 5k and 7kHz</a:t>
            </a:r>
            <a:endParaRPr lang="zh-CN" altLang="en-US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BB67FF-A7C3-4EEC-AD4A-1DABC62F3732}"/>
              </a:ext>
            </a:extLst>
          </p:cNvPr>
          <p:cNvSpPr txBox="1"/>
          <p:nvPr/>
        </p:nvSpPr>
        <p:spPr>
          <a:xfrm>
            <a:off x="4749132" y="267011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A 20kHz noise</a:t>
            </a:r>
            <a:endParaRPr lang="zh-CN" altLang="en-US" b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725E1C-7791-48A4-96A0-25ADE1CE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509" y="3815258"/>
            <a:ext cx="5387340" cy="28907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1F66A4-7790-4E31-ADB1-41807F3DD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54" y="4347025"/>
            <a:ext cx="6109935" cy="239812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3CE3209-F37D-4525-A1C3-474F5888969A}"/>
              </a:ext>
            </a:extLst>
          </p:cNvPr>
          <p:cNvCxnSpPr/>
          <p:nvPr/>
        </p:nvCxnSpPr>
        <p:spPr>
          <a:xfrm flipV="1">
            <a:off x="6594509" y="1982453"/>
            <a:ext cx="1482691" cy="7912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AE8468-2892-4531-A12A-0FB7F81B65F3}"/>
              </a:ext>
            </a:extLst>
          </p:cNvPr>
          <p:cNvSpPr txBox="1"/>
          <p:nvPr/>
        </p:nvSpPr>
        <p:spPr>
          <a:xfrm>
            <a:off x="623455" y="421575"/>
            <a:ext cx="2983509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0.1uF + 10uF </a:t>
            </a:r>
            <a:endParaRPr lang="zh-CN" altLang="en-US" sz="3200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AFEC4-42BD-4E4E-8AC7-1B42B2AD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2388"/>
            <a:ext cx="4337852" cy="51194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91BF8-47F5-44C5-8936-CFED2327B22B}"/>
              </a:ext>
            </a:extLst>
          </p:cNvPr>
          <p:cNvSpPr/>
          <p:nvPr/>
        </p:nvSpPr>
        <p:spPr>
          <a:xfrm>
            <a:off x="1280160" y="1882140"/>
            <a:ext cx="1851660" cy="876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617BF-E876-4666-8589-821F8C05FE8D}"/>
              </a:ext>
            </a:extLst>
          </p:cNvPr>
          <p:cNvSpPr txBox="1"/>
          <p:nvPr/>
        </p:nvSpPr>
        <p:spPr>
          <a:xfrm>
            <a:off x="525780" y="1484455"/>
            <a:ext cx="203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Filter capacitors</a:t>
            </a:r>
            <a:endParaRPr lang="zh-CN" altLang="en-US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28435F-3558-4CAD-985C-35B7747B7FC1}"/>
              </a:ext>
            </a:extLst>
          </p:cNvPr>
          <p:cNvSpPr txBox="1"/>
          <p:nvPr/>
        </p:nvSpPr>
        <p:spPr>
          <a:xfrm>
            <a:off x="2834640" y="1034703"/>
            <a:ext cx="421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Where is the resistor in the RC filter?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8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me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8FDD25-877D-4C66-B0B8-BAEF5ECF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24" y="1466029"/>
            <a:ext cx="2757778" cy="28042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E903F0F-8D61-4F31-B684-F015A9CD8AD4}"/>
              </a:ext>
            </a:extLst>
          </p:cNvPr>
          <p:cNvSpPr txBox="1"/>
          <p:nvPr/>
        </p:nvSpPr>
        <p:spPr>
          <a:xfrm>
            <a:off x="5467487" y="1360850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陈 悦开 </a:t>
            </a:r>
            <a:r>
              <a:rPr lang="en-US" altLang="zh-CN" sz="2800" b="1"/>
              <a:t>/ Pieski</a:t>
            </a:r>
            <a:endParaRPr lang="zh-CN" altLang="en-US" sz="28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C40B5C-3197-4AEE-AB92-88A4A6568E1F}"/>
              </a:ext>
            </a:extLst>
          </p:cNvPr>
          <p:cNvSpPr txBox="1"/>
          <p:nvPr/>
        </p:nvSpPr>
        <p:spPr>
          <a:xfrm>
            <a:off x="5467487" y="1884070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Electronic Information Engineering,</a:t>
            </a:r>
          </a:p>
          <a:p>
            <a:r>
              <a:rPr lang="en-US" altLang="zh-CN" sz="2400"/>
              <a:t>College of EE, Zhejiang Univ. </a:t>
            </a:r>
            <a:endParaRPr lang="zh-CN" altLang="en-US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D7EC12-CC36-40B1-B95E-6638CE289EDC}"/>
              </a:ext>
            </a:extLst>
          </p:cNvPr>
          <p:cNvSpPr txBox="1"/>
          <p:nvPr/>
        </p:nvSpPr>
        <p:spPr>
          <a:xfrm>
            <a:off x="5467487" y="2868167"/>
            <a:ext cx="647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Power 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Nothing else, actually</a:t>
            </a:r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6172D9-3971-46E6-ABAA-15F2204630C6}"/>
              </a:ext>
            </a:extLst>
          </p:cNvPr>
          <p:cNvSpPr txBox="1"/>
          <p:nvPr/>
        </p:nvSpPr>
        <p:spPr>
          <a:xfrm>
            <a:off x="623454" y="4729985"/>
            <a:ext cx="10977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E-mail</a:t>
            </a:r>
            <a:r>
              <a:rPr lang="en-US" altLang="zh-CN" sz="2400"/>
              <a:t>: </a:t>
            </a:r>
            <a:r>
              <a:rPr lang="en-US" altLang="zh-CN" sz="2400">
                <a:hlinkClick r:id="rId3"/>
              </a:rPr>
              <a:t>tsaozy@zju.edu.cn</a:t>
            </a:r>
            <a:r>
              <a:rPr lang="en-US" altLang="zh-CN" sz="2400"/>
              <a:t> / </a:t>
            </a:r>
            <a:r>
              <a:rPr lang="en-US" altLang="zh-CN" sz="2400">
                <a:hlinkClick r:id="rId4"/>
              </a:rPr>
              <a:t>tinesharp@outlook.com</a:t>
            </a:r>
            <a:r>
              <a:rPr lang="en-US" altLang="zh-CN" sz="2400"/>
              <a:t> (after graduation)</a:t>
            </a:r>
          </a:p>
          <a:p>
            <a:r>
              <a:rPr lang="en-US" altLang="zh-CN" sz="2400" b="1"/>
              <a:t>Github</a:t>
            </a:r>
            <a:r>
              <a:rPr lang="en-US" altLang="zh-CN" sz="2400"/>
              <a:t>: </a:t>
            </a:r>
            <a:r>
              <a:rPr lang="en-US" altLang="zh-CN" sz="2400">
                <a:hlinkClick r:id="rId5"/>
              </a:rPr>
              <a:t>https://github.com/Pieski</a:t>
            </a:r>
            <a:endParaRPr lang="en-US" altLang="zh-CN" sz="2400"/>
          </a:p>
          <a:p>
            <a:r>
              <a:rPr lang="en-US" altLang="zh-CN" sz="2400" b="1"/>
              <a:t>Wechat</a:t>
            </a:r>
            <a:r>
              <a:rPr lang="en-US" altLang="zh-CN" sz="2400"/>
              <a:t>: </a:t>
            </a:r>
            <a:r>
              <a:rPr lang="zh-CN" altLang="en-US" sz="2400"/>
              <a:t>“脑子有坑”</a:t>
            </a:r>
            <a:r>
              <a:rPr lang="en-US" altLang="zh-CN" sz="2400"/>
              <a:t>in every xlab wechat group</a:t>
            </a:r>
            <a:endParaRPr lang="en-US" altLang="zh-CN" sz="2400" b="1"/>
          </a:p>
        </p:txBody>
      </p:sp>
    </p:spTree>
    <p:extLst>
      <p:ext uri="{BB962C8B-B14F-4D97-AF65-F5344CB8AC3E}">
        <p14:creationId xmlns:p14="http://schemas.microsoft.com/office/powerpoint/2010/main" val="328185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ACD1A3-04A5-4FB3-BEE2-567B02345840}"/>
              </a:ext>
            </a:extLst>
          </p:cNvPr>
          <p:cNvSpPr txBox="1"/>
          <p:nvPr/>
        </p:nvSpPr>
        <p:spPr>
          <a:xfrm>
            <a:off x="623455" y="421575"/>
            <a:ext cx="427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About this program</a:t>
            </a:r>
            <a:endParaRPr lang="zh-CN" altLang="en-US" sz="32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18160D-06D6-4ECF-AC5A-C0381FAC3416}"/>
              </a:ext>
            </a:extLst>
          </p:cNvPr>
          <p:cNvSpPr txBox="1"/>
          <p:nvPr/>
        </p:nvSpPr>
        <p:spPr>
          <a:xfrm>
            <a:off x="1150620" y="1310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brief introduction to the basic electronic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Multiple DIY-level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tutorial of design and simulation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A little bit math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27021F-58D0-45E0-ABC0-EA276594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5" y="3056573"/>
            <a:ext cx="1585515" cy="15696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9A7C3A-EA8D-4C14-9BB5-B3CD18455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88" y="3070828"/>
            <a:ext cx="1721353" cy="1541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CDF2E5-C0DA-4AA9-9BFA-FF39E01A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3369579"/>
            <a:ext cx="3380232" cy="9436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639AB8-09A8-4185-AAD5-CB2A24AC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747" y="3141710"/>
            <a:ext cx="1399386" cy="13993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7E7D23-B941-4691-BB7A-768674211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7" y="4937321"/>
            <a:ext cx="1374230" cy="13742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4EA88FA-1473-497D-89D4-9ADB16450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526" y="4812447"/>
            <a:ext cx="1330280" cy="16239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76D560-881E-4333-BEFE-CC5E80025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8" y="4760691"/>
            <a:ext cx="1727489" cy="17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06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On what level do we design?</a:t>
            </a:r>
            <a:endParaRPr lang="zh-CN" altLang="en-US" sz="32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AFFBCE-033B-4309-A0D7-D58389FA34A4}"/>
              </a:ext>
            </a:extLst>
          </p:cNvPr>
          <p:cNvSpPr txBox="1"/>
          <p:nvPr/>
        </p:nvSpPr>
        <p:spPr>
          <a:xfrm>
            <a:off x="892896" y="2046437"/>
            <a:ext cx="292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Embedded System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D71667-DE9B-4E92-8AEA-B046F55233AB}"/>
              </a:ext>
            </a:extLst>
          </p:cNvPr>
          <p:cNvSpPr txBox="1"/>
          <p:nvPr/>
        </p:nvSpPr>
        <p:spPr>
          <a:xfrm>
            <a:off x="1306727" y="1398484"/>
            <a:ext cx="20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“Software”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D46C0285-928E-43AE-AF2B-C67C844DB120}"/>
              </a:ext>
            </a:extLst>
          </p:cNvPr>
          <p:cNvSpPr/>
          <p:nvPr/>
        </p:nvSpPr>
        <p:spPr>
          <a:xfrm rot="10800000">
            <a:off x="2058591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F81BD81D-9EDC-494C-8E00-79CE0A7819E6}"/>
              </a:ext>
            </a:extLst>
          </p:cNvPr>
          <p:cNvSpPr/>
          <p:nvPr/>
        </p:nvSpPr>
        <p:spPr>
          <a:xfrm>
            <a:off x="2065126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B395E9-00D7-4AD6-80A9-9E476A1F0D20}"/>
              </a:ext>
            </a:extLst>
          </p:cNvPr>
          <p:cNvSpPr txBox="1"/>
          <p:nvPr/>
        </p:nvSpPr>
        <p:spPr>
          <a:xfrm>
            <a:off x="2652356" y="2748704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soft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F073BE-3D8D-4563-853B-7D591AADCBCF}"/>
              </a:ext>
            </a:extLst>
          </p:cNvPr>
          <p:cNvSpPr txBox="1"/>
          <p:nvPr/>
        </p:nvSpPr>
        <p:spPr>
          <a:xfrm>
            <a:off x="2658893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8A65BB-2862-445D-B1CD-516FE6C43591}"/>
              </a:ext>
            </a:extLst>
          </p:cNvPr>
          <p:cNvSpPr/>
          <p:nvPr/>
        </p:nvSpPr>
        <p:spPr>
          <a:xfrm>
            <a:off x="676656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Hardware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1488B-1449-46ED-8C74-3304B5230C40}"/>
              </a:ext>
            </a:extLst>
          </p:cNvPr>
          <p:cNvSpPr txBox="1"/>
          <p:nvPr/>
        </p:nvSpPr>
        <p:spPr>
          <a:xfrm>
            <a:off x="420120" y="5499472"/>
            <a:ext cx="399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Physics, electro-chemistry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BE20F1-BC1F-455E-89DA-ACD6352F27F9}"/>
              </a:ext>
            </a:extLst>
          </p:cNvPr>
          <p:cNvSpPr txBox="1"/>
          <p:nvPr/>
        </p:nvSpPr>
        <p:spPr>
          <a:xfrm>
            <a:off x="5203792" y="2036667"/>
            <a:ext cx="207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System Level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33AD53-2CA9-43CB-AFB4-25FE2CA4325C}"/>
              </a:ext>
            </a:extLst>
          </p:cNvPr>
          <p:cNvSpPr txBox="1"/>
          <p:nvPr/>
        </p:nvSpPr>
        <p:spPr>
          <a:xfrm>
            <a:off x="5575234" y="1397992"/>
            <a:ext cx="133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04C50207-8943-48CB-AD3E-4941095855F9}"/>
              </a:ext>
            </a:extLst>
          </p:cNvPr>
          <p:cNvSpPr/>
          <p:nvPr/>
        </p:nvSpPr>
        <p:spPr>
          <a:xfrm rot="10800000">
            <a:off x="5951853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1DD5818-A5C1-4261-8518-E5441E31CF22}"/>
              </a:ext>
            </a:extLst>
          </p:cNvPr>
          <p:cNvSpPr/>
          <p:nvPr/>
        </p:nvSpPr>
        <p:spPr>
          <a:xfrm>
            <a:off x="5958388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1DE8A-5BD0-4661-A908-9DA5A72A320E}"/>
              </a:ext>
            </a:extLst>
          </p:cNvPr>
          <p:cNvSpPr txBox="1"/>
          <p:nvPr/>
        </p:nvSpPr>
        <p:spPr>
          <a:xfrm>
            <a:off x="6545618" y="2748704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big</a:t>
            </a: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A166C6-6A3D-424F-94E6-A069F06C2445}"/>
              </a:ext>
            </a:extLst>
          </p:cNvPr>
          <p:cNvSpPr txBox="1"/>
          <p:nvPr/>
        </p:nvSpPr>
        <p:spPr>
          <a:xfrm>
            <a:off x="6552155" y="4690940"/>
            <a:ext cx="147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specific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3DD3CC1-D94F-4794-AAD0-C630C59B0B4B}"/>
              </a:ext>
            </a:extLst>
          </p:cNvPr>
          <p:cNvSpPr/>
          <p:nvPr/>
        </p:nvSpPr>
        <p:spPr>
          <a:xfrm>
            <a:off x="4569918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Circuit Level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67BEE0-5364-444B-8A19-331EEB05E137}"/>
              </a:ext>
            </a:extLst>
          </p:cNvPr>
          <p:cNvSpPr txBox="1"/>
          <p:nvPr/>
        </p:nvSpPr>
        <p:spPr>
          <a:xfrm>
            <a:off x="5478456" y="5499472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IC design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7A56C1-8958-4086-8561-C9B9E3EB388F}"/>
              </a:ext>
            </a:extLst>
          </p:cNvPr>
          <p:cNvSpPr txBox="1"/>
          <p:nvPr/>
        </p:nvSpPr>
        <p:spPr>
          <a:xfrm>
            <a:off x="5049331" y="6068020"/>
            <a:ext cx="2411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Semiconductor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8499B-F048-46EB-8A0D-FB1EDAA19CE1}"/>
              </a:ext>
            </a:extLst>
          </p:cNvPr>
          <p:cNvSpPr txBox="1"/>
          <p:nvPr/>
        </p:nvSpPr>
        <p:spPr>
          <a:xfrm>
            <a:off x="9416043" y="2050714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Module</a:t>
            </a:r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43AFAC-7307-4018-89C9-B824D1223C02}"/>
              </a:ext>
            </a:extLst>
          </p:cNvPr>
          <p:cNvSpPr txBox="1"/>
          <p:nvPr/>
        </p:nvSpPr>
        <p:spPr>
          <a:xfrm>
            <a:off x="8936521" y="139799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Device on sale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633ED956-2C7E-4B9C-96EA-882E7D856B05}"/>
              </a:ext>
            </a:extLst>
          </p:cNvPr>
          <p:cNvSpPr/>
          <p:nvPr/>
        </p:nvSpPr>
        <p:spPr>
          <a:xfrm rot="10800000">
            <a:off x="9796215" y="2508102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47E0EDB-3E58-4D1A-8C67-3738D2C834CD}"/>
              </a:ext>
            </a:extLst>
          </p:cNvPr>
          <p:cNvSpPr/>
          <p:nvPr/>
        </p:nvSpPr>
        <p:spPr>
          <a:xfrm>
            <a:off x="9802750" y="4578574"/>
            <a:ext cx="593767" cy="7223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EC55B2-79D8-4802-BCD1-47B1BEB7B3C5}"/>
              </a:ext>
            </a:extLst>
          </p:cNvPr>
          <p:cNvSpPr txBox="1"/>
          <p:nvPr/>
        </p:nvSpPr>
        <p:spPr>
          <a:xfrm>
            <a:off x="10389980" y="2748704"/>
            <a:ext cx="114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easy</a:t>
            </a:r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5C510B-1053-4098-A400-C9A309D5DBAD}"/>
              </a:ext>
            </a:extLst>
          </p:cNvPr>
          <p:cNvSpPr txBox="1"/>
          <p:nvPr/>
        </p:nvSpPr>
        <p:spPr>
          <a:xfrm>
            <a:off x="10396517" y="4690940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Too hard</a:t>
            </a: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59965C-DD14-4EEE-A537-6C2E456C5BA1}"/>
              </a:ext>
            </a:extLst>
          </p:cNvPr>
          <p:cNvSpPr/>
          <p:nvPr/>
        </p:nvSpPr>
        <p:spPr>
          <a:xfrm>
            <a:off x="8414280" y="3429000"/>
            <a:ext cx="3346704" cy="9509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PCBA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52DA10-3EB5-47C3-94DC-F510BC3DB629}"/>
              </a:ext>
            </a:extLst>
          </p:cNvPr>
          <p:cNvSpPr txBox="1"/>
          <p:nvPr/>
        </p:nvSpPr>
        <p:spPr>
          <a:xfrm>
            <a:off x="8587460" y="5499472"/>
            <a:ext cx="3024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50000"/>
                  </a:schemeClr>
                </a:solidFill>
              </a:rPr>
              <a:t>Discrete transistors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C1EA63-13FE-4D24-9F0E-5D7276EA7856}"/>
              </a:ext>
            </a:extLst>
          </p:cNvPr>
          <p:cNvSpPr txBox="1"/>
          <p:nvPr/>
        </p:nvSpPr>
        <p:spPr>
          <a:xfrm>
            <a:off x="8356820" y="6068020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Fricking vacuum tubes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0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99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Power Supply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640387" y="5601656"/>
            <a:ext cx="702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1kW Bidirectional Isolated DC/DC Converter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2024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8B9E9-1A06-4038-9B0B-279622C4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1355852"/>
            <a:ext cx="4312985" cy="39431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7A0306-1806-4FB5-8A0B-677BABCB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11" y="421575"/>
            <a:ext cx="3058160" cy="22936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C835F8-D633-4E60-A6CB-C1F653DD7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90" y="421575"/>
            <a:ext cx="3058158" cy="22936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FF54B59-21E4-4B56-8D3F-BD476B214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48" y="2768156"/>
            <a:ext cx="7200000" cy="28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3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651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Embedded Hardware</a:t>
            </a:r>
            <a:endParaRPr lang="zh-CN" altLang="en-US" sz="3200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CF3C03-83BD-4228-8384-99BDDE890D9A}"/>
              </a:ext>
            </a:extLst>
          </p:cNvPr>
          <p:cNvSpPr txBox="1"/>
          <p:nvPr/>
        </p:nvSpPr>
        <p:spPr>
          <a:xfrm>
            <a:off x="3063289" y="5599325"/>
            <a:ext cx="1637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AR-Track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2024 bwg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B25B0-0CC2-4E48-9235-9730C0C0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6" y="1332753"/>
            <a:ext cx="5950017" cy="41924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E152ED-A516-4DC9-A563-26CA51E0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66" y="1006350"/>
            <a:ext cx="4246039" cy="566138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99BAC5-2CD0-4110-A7B2-AF5AAE721D53}"/>
              </a:ext>
            </a:extLst>
          </p:cNvPr>
          <p:cNvCxnSpPr>
            <a:cxnSpLocks/>
          </p:cNvCxnSpPr>
          <p:nvPr/>
        </p:nvCxnSpPr>
        <p:spPr>
          <a:xfrm>
            <a:off x="10094686" y="863600"/>
            <a:ext cx="0" cy="256539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87759E7-AC76-428F-9A65-BB629FE2B7BB}"/>
              </a:ext>
            </a:extLst>
          </p:cNvPr>
          <p:cNvSpPr txBox="1"/>
          <p:nvPr/>
        </p:nvSpPr>
        <p:spPr>
          <a:xfrm>
            <a:off x="9638471" y="33056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PCBs</a:t>
            </a:r>
            <a:endParaRPr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C76804-4A30-4E6A-BDDF-BD9EDF3094F9}"/>
              </a:ext>
            </a:extLst>
          </p:cNvPr>
          <p:cNvSpPr txBox="1"/>
          <p:nvPr/>
        </p:nvSpPr>
        <p:spPr>
          <a:xfrm>
            <a:off x="2332575" y="6365901"/>
            <a:ext cx="3099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https://github.com/AAAAyl0n/AR-Track</a:t>
            </a:r>
            <a:endParaRPr lang="zh-CN" alt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5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Example: Crazy Ideas</a:t>
            </a:r>
            <a:endParaRPr lang="zh-CN" altLang="en-US" sz="32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9D8C-E48B-436C-ADB6-3B4C9E1A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2"/>
          <a:stretch/>
        </p:blipFill>
        <p:spPr>
          <a:xfrm>
            <a:off x="6587046" y="864326"/>
            <a:ext cx="5179619" cy="5651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03A9E1-8FB2-40EF-95A3-CADD48DC7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26187"/>
          <a:stretch/>
        </p:blipFill>
        <p:spPr>
          <a:xfrm>
            <a:off x="1241679" y="1268552"/>
            <a:ext cx="4854321" cy="40685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DCE2EF-B876-43EC-A420-B9EBCC817E6D}"/>
              </a:ext>
            </a:extLst>
          </p:cNvPr>
          <p:cNvSpPr txBox="1"/>
          <p:nvPr/>
        </p:nvSpPr>
        <p:spPr>
          <a:xfrm>
            <a:off x="2509002" y="5599325"/>
            <a:ext cx="2746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</a:rPr>
              <a:t>60kV 100W Xray</a:t>
            </a:r>
          </a:p>
          <a:p>
            <a:pPr algn="ctr"/>
            <a:r>
              <a:rPr lang="en-US" altLang="zh-CN" sz="2400">
                <a:solidFill>
                  <a:schemeClr val="accent1"/>
                </a:solidFill>
              </a:rPr>
              <a:t>2022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96998A-0EC7-4B6F-BC9F-113E925609FE}"/>
              </a:ext>
            </a:extLst>
          </p:cNvPr>
          <p:cNvCxnSpPr>
            <a:cxnSpLocks/>
          </p:cNvCxnSpPr>
          <p:nvPr/>
        </p:nvCxnSpPr>
        <p:spPr>
          <a:xfrm flipH="1">
            <a:off x="4422944" y="4221479"/>
            <a:ext cx="84763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E6530B6-B301-485D-8FB9-81C0B8E621B9}"/>
              </a:ext>
            </a:extLst>
          </p:cNvPr>
          <p:cNvCxnSpPr>
            <a:cxnSpLocks/>
          </p:cNvCxnSpPr>
          <p:nvPr/>
        </p:nvCxnSpPr>
        <p:spPr>
          <a:xfrm flipH="1">
            <a:off x="3568782" y="2209800"/>
            <a:ext cx="313352" cy="548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921991-ABA9-46CB-AD05-B77881445DA7}"/>
              </a:ext>
            </a:extLst>
          </p:cNvPr>
          <p:cNvCxnSpPr>
            <a:cxnSpLocks/>
          </p:cNvCxnSpPr>
          <p:nvPr/>
        </p:nvCxnSpPr>
        <p:spPr>
          <a:xfrm>
            <a:off x="2378806" y="2781301"/>
            <a:ext cx="283826" cy="6663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8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4432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/>
              <a:t>Passive Components</a:t>
            </a:r>
            <a:endParaRPr lang="zh-CN" altLang="en-US" sz="32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7FD71-C6E9-4655-B7A9-B3D5E7474EF5}"/>
              </a:ext>
            </a:extLst>
          </p:cNvPr>
          <p:cNvSpPr txBox="1"/>
          <p:nvPr/>
        </p:nvSpPr>
        <p:spPr>
          <a:xfrm>
            <a:off x="995680" y="1310708"/>
            <a:ext cx="1047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Passive = 	It only receives energy / it needs no auxiliary supply /</a:t>
            </a:r>
          </a:p>
          <a:p>
            <a:r>
              <a:rPr lang="en-US" altLang="zh-CN" sz="2400"/>
              <a:t>		it is incapable of power gain</a:t>
            </a:r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1A49D-4797-42AC-ACE2-EE0C29DC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52" y="2141705"/>
            <a:ext cx="3063240" cy="3063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723B51-C5A5-4C5B-B6E5-5888A66BD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2" y="2296645"/>
            <a:ext cx="2753360" cy="2753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D957C6-1B45-4C59-A449-8677A70B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31" y="2177308"/>
            <a:ext cx="3147060" cy="3147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E65993-E13A-4820-BAFF-5DD7F250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0" y="2473175"/>
            <a:ext cx="2400300" cy="24003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1098E3-7A93-4D47-AA3F-EDA3AA5E2D80}"/>
              </a:ext>
            </a:extLst>
          </p:cNvPr>
          <p:cNvSpPr txBox="1"/>
          <p:nvPr/>
        </p:nvSpPr>
        <p:spPr>
          <a:xfrm>
            <a:off x="1195407" y="5204945"/>
            <a:ext cx="2042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</a:rPr>
              <a:t>Resistor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AB2CF9-2E0F-4B30-8186-716CB7D21B4E}"/>
              </a:ext>
            </a:extLst>
          </p:cNvPr>
          <p:cNvSpPr txBox="1"/>
          <p:nvPr/>
        </p:nvSpPr>
        <p:spPr>
          <a:xfrm>
            <a:off x="3704175" y="5211128"/>
            <a:ext cx="2392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Capacitor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8F56D5-E079-4411-A200-F627061787A0}"/>
              </a:ext>
            </a:extLst>
          </p:cNvPr>
          <p:cNvSpPr txBox="1"/>
          <p:nvPr/>
        </p:nvSpPr>
        <p:spPr>
          <a:xfrm>
            <a:off x="6577151" y="5206005"/>
            <a:ext cx="2171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Inductor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电感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E4F175-6F59-4B6E-B13B-95EF3A581C17}"/>
              </a:ext>
            </a:extLst>
          </p:cNvPr>
          <p:cNvSpPr txBox="1"/>
          <p:nvPr/>
        </p:nvSpPr>
        <p:spPr>
          <a:xfrm>
            <a:off x="9243812" y="5258052"/>
            <a:ext cx="2155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Antenna</a:t>
            </a:r>
          </a:p>
          <a:p>
            <a:pPr algn="ctr"/>
            <a:r>
              <a:rPr lang="zh-CN" altLang="en-US" sz="3600">
                <a:solidFill>
                  <a:schemeClr val="accent1"/>
                </a:solidFill>
              </a:rPr>
              <a:t>天线</a:t>
            </a:r>
          </a:p>
        </p:txBody>
      </p:sp>
    </p:spTree>
    <p:extLst>
      <p:ext uri="{BB962C8B-B14F-4D97-AF65-F5344CB8AC3E}">
        <p14:creationId xmlns:p14="http://schemas.microsoft.com/office/powerpoint/2010/main" val="372154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B0DAD2-2942-46FE-A1A6-958C48DC94E1}"/>
              </a:ext>
            </a:extLst>
          </p:cNvPr>
          <p:cNvSpPr txBox="1"/>
          <p:nvPr/>
        </p:nvSpPr>
        <p:spPr>
          <a:xfrm>
            <a:off x="623455" y="421575"/>
            <a:ext cx="18371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3200" b="1"/>
              <a:t>Resistor</a:t>
            </a:r>
            <a:endParaRPr lang="zh-CN" alt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25689D-9845-495A-8432-F69E2C4C3129}"/>
                  </a:ext>
                </a:extLst>
              </p:cNvPr>
              <p:cNvSpPr/>
              <p:nvPr/>
            </p:nvSpPr>
            <p:spPr>
              <a:xfrm>
                <a:off x="926872" y="1219462"/>
                <a:ext cx="1233286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25689D-9845-495A-8432-F69E2C4C3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72" y="1219462"/>
                <a:ext cx="1233286" cy="896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8DA664C-BAEB-445A-9BC1-4F0908888000}"/>
              </a:ext>
            </a:extLst>
          </p:cNvPr>
          <p:cNvSpPr txBox="1"/>
          <p:nvPr/>
        </p:nvSpPr>
        <p:spPr>
          <a:xfrm>
            <a:off x="2460625" y="1467478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What else?</a:t>
            </a:r>
            <a:endParaRPr lang="zh-CN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C25EAB-68D8-4881-B2B3-3401B3631E91}"/>
                  </a:ext>
                </a:extLst>
              </p:cNvPr>
              <p:cNvSpPr/>
              <p:nvPr/>
            </p:nvSpPr>
            <p:spPr>
              <a:xfrm>
                <a:off x="4125953" y="1190479"/>
                <a:ext cx="242252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C25EAB-68D8-4881-B2B3-3401B3631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953" y="1190479"/>
                <a:ext cx="242252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D4DB674-CB2F-4B13-8342-46580F50E6E8}"/>
              </a:ext>
            </a:extLst>
          </p:cNvPr>
          <p:cNvSpPr txBox="1"/>
          <p:nvPr/>
        </p:nvSpPr>
        <p:spPr>
          <a:xfrm>
            <a:off x="6636128" y="1471916"/>
            <a:ext cx="492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Always beware of power dissipation!</a:t>
            </a:r>
            <a:endParaRPr lang="zh-CN" altLang="en-US" sz="20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1C4AEE-1589-47F3-8101-BF8529CF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44" y="3386327"/>
            <a:ext cx="2923453" cy="2383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D10983-644F-4F74-8658-FBE981D5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60" y="4652646"/>
            <a:ext cx="2365842" cy="175538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63271E3-CD6E-47FA-A883-28759F3170D9}"/>
              </a:ext>
            </a:extLst>
          </p:cNvPr>
          <p:cNvSpPr/>
          <p:nvPr/>
        </p:nvSpPr>
        <p:spPr>
          <a:xfrm>
            <a:off x="2102314" y="3889821"/>
            <a:ext cx="481336" cy="4813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F36A5B4-A7CE-44BE-ACFB-415D169EAC67}"/>
              </a:ext>
            </a:extLst>
          </p:cNvPr>
          <p:cNvCxnSpPr/>
          <p:nvPr/>
        </p:nvCxnSpPr>
        <p:spPr>
          <a:xfrm flipH="1">
            <a:off x="1554144" y="4371157"/>
            <a:ext cx="615226" cy="67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1E796E-53C8-444C-83F7-EE495C9AFBFC}"/>
              </a:ext>
            </a:extLst>
          </p:cNvPr>
          <p:cNvSpPr txBox="1"/>
          <p:nvPr/>
        </p:nvSpPr>
        <p:spPr>
          <a:xfrm>
            <a:off x="2244129" y="5950191"/>
            <a:ext cx="125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R0201</a:t>
            </a:r>
          </a:p>
          <a:p>
            <a:pPr algn="ctr"/>
            <a:r>
              <a:rPr lang="en-US" altLang="zh-CN" b="1"/>
              <a:t>P&lt;0.05W</a:t>
            </a:r>
            <a:endParaRPr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063D5F-EC60-48DC-89B9-75A65E351FD0}"/>
              </a:ext>
            </a:extLst>
          </p:cNvPr>
          <p:cNvSpPr txBox="1"/>
          <p:nvPr/>
        </p:nvSpPr>
        <p:spPr>
          <a:xfrm>
            <a:off x="926872" y="2171048"/>
            <a:ext cx="8867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The higher the </a:t>
            </a:r>
            <a:r>
              <a:rPr lang="en-US" altLang="zh-CN" sz="2000" b="1"/>
              <a:t>loss</a:t>
            </a:r>
            <a:r>
              <a:rPr lang="en-US" altLang="zh-CN" sz="2000"/>
              <a:t>, the larger the </a:t>
            </a:r>
            <a:r>
              <a:rPr lang="en-US" altLang="zh-CN" sz="2000" b="1"/>
              <a:t>size</a:t>
            </a:r>
            <a:r>
              <a:rPr lang="en-US" altLang="zh-CN" sz="2000"/>
              <a:t>. </a:t>
            </a:r>
          </a:p>
          <a:p>
            <a:r>
              <a:rPr lang="en-US" altLang="zh-CN" sz="2000"/>
              <a:t>Otherwise raised temeperature would damage the resistor </a:t>
            </a:r>
            <a:r>
              <a:rPr lang="en-US" altLang="zh-CN" sz="2000" b="1"/>
              <a:t>irreversible.</a:t>
            </a:r>
            <a:endParaRPr lang="zh-CN" altLang="en-US" sz="2000" b="1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7567F9-2426-48BC-85C6-C454043FD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847" y="3177956"/>
            <a:ext cx="2684507" cy="26345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4D1AE6D-90A8-4660-AD4A-41F0A2250F63}"/>
              </a:ext>
            </a:extLst>
          </p:cNvPr>
          <p:cNvSpPr txBox="1"/>
          <p:nvPr/>
        </p:nvSpPr>
        <p:spPr>
          <a:xfrm>
            <a:off x="4746357" y="5950191"/>
            <a:ext cx="3067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Tubular Ceramic Resistor</a:t>
            </a:r>
          </a:p>
          <a:p>
            <a:pPr algn="ctr"/>
            <a:r>
              <a:rPr lang="zh-CN" altLang="en-US" b="1"/>
              <a:t>瓷管电阻，</a:t>
            </a:r>
            <a:r>
              <a:rPr lang="en-US" altLang="zh-CN" b="1"/>
              <a:t>50W~1kW</a:t>
            </a:r>
            <a:endParaRPr lang="zh-CN" altLang="en-US" b="1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B988EBA-A38B-4365-BB3D-A9C77AF77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342" y="3111808"/>
            <a:ext cx="2684507" cy="27007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4B7D49-4B90-4987-949F-3A2D38981F51}"/>
              </a:ext>
            </a:extLst>
          </p:cNvPr>
          <p:cNvSpPr txBox="1"/>
          <p:nvPr/>
        </p:nvSpPr>
        <p:spPr>
          <a:xfrm>
            <a:off x="8566643" y="5950191"/>
            <a:ext cx="2479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Resistive Load Bank</a:t>
            </a:r>
          </a:p>
          <a:p>
            <a:pPr algn="ctr"/>
            <a:r>
              <a:rPr lang="zh-CN" altLang="en-US" b="1"/>
              <a:t>负载箱子</a:t>
            </a:r>
            <a:r>
              <a:rPr lang="en-US" altLang="zh-CN" b="1"/>
              <a:t>, ~100kW</a:t>
            </a:r>
            <a:endParaRPr lang="zh-CN" altLang="en-US" b="1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E84ECEF-FA4E-44F6-B550-B40AB23DC3CC}"/>
              </a:ext>
            </a:extLst>
          </p:cNvPr>
          <p:cNvCxnSpPr>
            <a:cxnSpLocks/>
          </p:cNvCxnSpPr>
          <p:nvPr/>
        </p:nvCxnSpPr>
        <p:spPr>
          <a:xfrm flipH="1" flipV="1">
            <a:off x="10441819" y="5177189"/>
            <a:ext cx="840265" cy="251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AE51BE2-B219-42BE-B859-3051E8038BE5}"/>
              </a:ext>
            </a:extLst>
          </p:cNvPr>
          <p:cNvSpPr txBox="1"/>
          <p:nvPr/>
        </p:nvSpPr>
        <p:spPr>
          <a:xfrm>
            <a:off x="11282084" y="5343411"/>
            <a:ext cx="58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Fan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2459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856</Words>
  <Application>Microsoft Office PowerPoint</Application>
  <PresentationFormat>宽屏</PresentationFormat>
  <Paragraphs>170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微软雅黑</vt:lpstr>
      <vt:lpstr>Arial</vt:lpstr>
      <vt:lpstr>Cambria Math</vt:lpstr>
      <vt:lpstr>Office 主题​​</vt:lpstr>
      <vt:lpstr>Introduction &amp; Passive 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Pieski Tsao</dc:creator>
  <cp:lastModifiedBy>Pieski Tsao</cp:lastModifiedBy>
  <cp:revision>129</cp:revision>
  <dcterms:created xsi:type="dcterms:W3CDTF">2024-03-30T13:51:58Z</dcterms:created>
  <dcterms:modified xsi:type="dcterms:W3CDTF">2024-06-27T06:45:58Z</dcterms:modified>
</cp:coreProperties>
</file>